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296" r:id="rId2"/>
    <p:sldId id="297" r:id="rId3"/>
    <p:sldId id="300" r:id="rId4"/>
    <p:sldId id="302" r:id="rId5"/>
    <p:sldId id="303" r:id="rId6"/>
    <p:sldId id="304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9D303"/>
    <a:srgbClr val="FFFFFF"/>
    <a:srgbClr val="660033"/>
    <a:srgbClr val="990033"/>
    <a:srgbClr val="E31B2E"/>
    <a:srgbClr val="FF6600"/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EEC7E-C6ED-4497-A287-BD186C7D92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A09DE-30CE-44AC-AC4F-0EC92661F2D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DD31-E87F-4243-9F8A-0DD381D266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92922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922056-0E96-4E92-AC62-C874B78F9D8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48B78-D016-4EFF-BB6B-652282C93A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C39ED-EA32-473D-8CAD-DEB16A3E84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4C4CF-238D-40AF-8E5E-A6249045439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71D54-FA4F-479A-ACE7-F14F07E4CA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648B3-043C-452A-9D21-FC701F7B351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84850-257C-4E5D-9B02-A4EE35E839A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DE3A0F-6C85-4145-81B9-1912469967F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2">
                <a:lumMod val="50000"/>
              </a:schemeClr>
            </a:gs>
            <a:gs pos="66000">
              <a:schemeClr val="accent3">
                <a:lumMod val="50000"/>
              </a:schemeClr>
            </a:gs>
            <a:gs pos="99000">
              <a:schemeClr val="accent3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dirty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dirty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B3BD3B7-9C5B-4477-996B-DE1D5D7365D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3" r:id="rId3"/>
    <p:sldLayoutId id="2147483720" r:id="rId4"/>
    <p:sldLayoutId id="2147483719" r:id="rId5"/>
    <p:sldLayoutId id="2147483718" r:id="rId6"/>
    <p:sldLayoutId id="2147483717" r:id="rId7"/>
    <p:sldLayoutId id="2147483716" r:id="rId8"/>
    <p:sldLayoutId id="2147483724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428604"/>
            <a:ext cx="4065434" cy="35433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Genetic</a:t>
            </a:r>
            <a:b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Problem</a:t>
            </a:r>
            <a:b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Solving II</a:t>
            </a:r>
            <a:r>
              <a:rPr lang="en-CA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</a:t>
            </a:r>
            <a:endParaRPr lang="en-CA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66003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r>
              <a:rPr lang="en-CA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Pedigree Charts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A </a:t>
            </a:r>
            <a:r>
              <a:rPr lang="en-CA" dirty="0" smtClean="0">
                <a:solidFill>
                  <a:srgbClr val="FFFF00"/>
                </a:solidFill>
              </a:rPr>
              <a:t>pedigree chart </a:t>
            </a:r>
            <a:r>
              <a:rPr lang="en-CA" dirty="0" smtClean="0"/>
              <a:t>is a chart which shows the genotypes of parents and their offspring.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Looks similar to a family tree.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Males are represented by squares and females by circles.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pic>
        <p:nvPicPr>
          <p:cNvPr id="14339" name="Picture 2" descr="C:\Users\dowdallm\AppData\Local\Temp\Temporary Internet Files\Content.IE5\ZID40TVX\MCj0338158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2928938"/>
            <a:ext cx="1592263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Pedigree Charts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The chart gives the ear shape in a family of mice.  Pointed ears (E) is dominant over round ears (e).</a:t>
            </a:r>
            <a:endParaRPr lang="en-CA" dirty="0"/>
          </a:p>
        </p:txBody>
      </p:sp>
      <p:sp>
        <p:nvSpPr>
          <p:cNvPr id="4" name="Oval 3"/>
          <p:cNvSpPr/>
          <p:nvPr/>
        </p:nvSpPr>
        <p:spPr>
          <a:xfrm>
            <a:off x="3286125" y="3429000"/>
            <a:ext cx="857250" cy="857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5000625" y="3429000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2000250" y="3429000"/>
            <a:ext cx="1500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Mother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6000750" y="3429000"/>
            <a:ext cx="15001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Father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cxnSp>
        <p:nvCxnSpPr>
          <p:cNvPr id="9" name="Straight Connector 8"/>
          <p:cNvCxnSpPr>
            <a:stCxn id="4" idx="6"/>
            <a:endCxn id="5" idx="1"/>
          </p:cNvCxnSpPr>
          <p:nvPr/>
        </p:nvCxnSpPr>
        <p:spPr>
          <a:xfrm>
            <a:off x="4143375" y="3857625"/>
            <a:ext cx="85725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28875" y="4857750"/>
            <a:ext cx="428625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4071938" y="4357688"/>
            <a:ext cx="1000125" cy="3175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429000" y="5429250"/>
            <a:ext cx="857250" cy="857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6" name="Oval 15"/>
          <p:cNvSpPr/>
          <p:nvPr/>
        </p:nvSpPr>
        <p:spPr>
          <a:xfrm>
            <a:off x="2000250" y="5429250"/>
            <a:ext cx="857250" cy="857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7" name="Oval 16"/>
          <p:cNvSpPr/>
          <p:nvPr/>
        </p:nvSpPr>
        <p:spPr>
          <a:xfrm>
            <a:off x="6286500" y="5429250"/>
            <a:ext cx="857250" cy="857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4857750" y="5429250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cxnSp>
        <p:nvCxnSpPr>
          <p:cNvPr id="19" name="Straight Connector 18"/>
          <p:cNvCxnSpPr>
            <a:stCxn id="16" idx="0"/>
          </p:cNvCxnSpPr>
          <p:nvPr/>
        </p:nvCxnSpPr>
        <p:spPr>
          <a:xfrm rot="5400000" flipH="1" flipV="1">
            <a:off x="2142332" y="5144294"/>
            <a:ext cx="571500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5" idx="0"/>
          </p:cNvCxnSpPr>
          <p:nvPr/>
        </p:nvCxnSpPr>
        <p:spPr>
          <a:xfrm rot="5400000" flipH="1" flipV="1">
            <a:off x="3571082" y="5144294"/>
            <a:ext cx="571500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18" idx="0"/>
          </p:cNvCxnSpPr>
          <p:nvPr/>
        </p:nvCxnSpPr>
        <p:spPr>
          <a:xfrm rot="5400000" flipH="1" flipV="1">
            <a:off x="5001419" y="5144294"/>
            <a:ext cx="57150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7" idx="0"/>
          </p:cNvCxnSpPr>
          <p:nvPr/>
        </p:nvCxnSpPr>
        <p:spPr>
          <a:xfrm rot="5400000" flipH="1" flipV="1">
            <a:off x="6430169" y="5144294"/>
            <a:ext cx="57150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357563" y="357187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e E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072063" y="357187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e e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5380" name="TextBox 21"/>
          <p:cNvSpPr txBox="1">
            <a:spLocks noChangeArrowheads="1"/>
          </p:cNvSpPr>
          <p:nvPr/>
        </p:nvSpPr>
        <p:spPr bwMode="auto">
          <a:xfrm>
            <a:off x="3143250" y="4214813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pointed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81" name="TextBox 22"/>
          <p:cNvSpPr txBox="1">
            <a:spLocks noChangeArrowheads="1"/>
          </p:cNvSpPr>
          <p:nvPr/>
        </p:nvSpPr>
        <p:spPr bwMode="auto">
          <a:xfrm>
            <a:off x="1857375" y="6215063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pointed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82" name="TextBox 23"/>
          <p:cNvSpPr txBox="1">
            <a:spLocks noChangeArrowheads="1"/>
          </p:cNvSpPr>
          <p:nvPr/>
        </p:nvSpPr>
        <p:spPr bwMode="auto">
          <a:xfrm>
            <a:off x="3357563" y="6215063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round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83" name="TextBox 31"/>
          <p:cNvSpPr txBox="1">
            <a:spLocks noChangeArrowheads="1"/>
          </p:cNvSpPr>
          <p:nvPr/>
        </p:nvSpPr>
        <p:spPr bwMode="auto">
          <a:xfrm>
            <a:off x="4714875" y="6215063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pointed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84" name="TextBox 32"/>
          <p:cNvSpPr txBox="1">
            <a:spLocks noChangeArrowheads="1"/>
          </p:cNvSpPr>
          <p:nvPr/>
        </p:nvSpPr>
        <p:spPr bwMode="auto">
          <a:xfrm>
            <a:off x="6286500" y="6215063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round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85" name="TextBox 33"/>
          <p:cNvSpPr txBox="1">
            <a:spLocks noChangeArrowheads="1"/>
          </p:cNvSpPr>
          <p:nvPr/>
        </p:nvSpPr>
        <p:spPr bwMode="auto">
          <a:xfrm>
            <a:off x="4929188" y="4214813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round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571875" y="557212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e e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6429375" y="557212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e e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071688" y="557212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e E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4929188" y="5572125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e E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5" grpId="0"/>
      <p:bldP spid="36" grpId="0"/>
      <p:bldP spid="37" grpId="0"/>
      <p:bldP spid="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Try This!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The following pedigree chart shows the inheritance of cystic fibrosis in three generations of a family.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CA" dirty="0"/>
          </a:p>
        </p:txBody>
      </p:sp>
      <p:sp>
        <p:nvSpPr>
          <p:cNvPr id="10" name="Oval 9"/>
          <p:cNvSpPr/>
          <p:nvPr/>
        </p:nvSpPr>
        <p:spPr>
          <a:xfrm>
            <a:off x="1785938" y="428625"/>
            <a:ext cx="857250" cy="857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3500438" y="428625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>
            <a:stCxn id="10" idx="6"/>
            <a:endCxn id="11" idx="1"/>
          </p:cNvCxnSpPr>
          <p:nvPr/>
        </p:nvCxnSpPr>
        <p:spPr>
          <a:xfrm>
            <a:off x="2643188" y="857250"/>
            <a:ext cx="85725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928688" y="1857375"/>
            <a:ext cx="7215187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2570956" y="1356519"/>
            <a:ext cx="1000125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000250" y="2428875"/>
            <a:ext cx="857250" cy="85725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500063" y="2428875"/>
            <a:ext cx="857250" cy="8572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cxnSp>
        <p:nvCxnSpPr>
          <p:cNvPr id="19" name="Straight Connector 18"/>
          <p:cNvCxnSpPr>
            <a:stCxn id="16" idx="2"/>
            <a:endCxn id="18" idx="3"/>
          </p:cNvCxnSpPr>
          <p:nvPr/>
        </p:nvCxnSpPr>
        <p:spPr>
          <a:xfrm rot="10800000">
            <a:off x="1357313" y="2857500"/>
            <a:ext cx="642937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8" idx="0"/>
          </p:cNvCxnSpPr>
          <p:nvPr/>
        </p:nvCxnSpPr>
        <p:spPr>
          <a:xfrm rot="5400000" flipH="1" flipV="1">
            <a:off x="643732" y="2142331"/>
            <a:ext cx="571500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0" name="TextBox 22"/>
          <p:cNvSpPr txBox="1">
            <a:spLocks noChangeArrowheads="1"/>
          </p:cNvSpPr>
          <p:nvPr/>
        </p:nvSpPr>
        <p:spPr bwMode="auto">
          <a:xfrm>
            <a:off x="1857375" y="1214438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Ann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7421" name="TextBox 23"/>
          <p:cNvSpPr txBox="1">
            <a:spLocks noChangeArrowheads="1"/>
          </p:cNvSpPr>
          <p:nvPr/>
        </p:nvSpPr>
        <p:spPr bwMode="auto">
          <a:xfrm>
            <a:off x="500063" y="3214688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Tom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7422" name="TextBox 25"/>
          <p:cNvSpPr txBox="1">
            <a:spLocks noChangeArrowheads="1"/>
          </p:cNvSpPr>
          <p:nvPr/>
        </p:nvSpPr>
        <p:spPr bwMode="auto">
          <a:xfrm>
            <a:off x="4214813" y="3214688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Joey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7423" name="TextBox 26"/>
          <p:cNvSpPr txBox="1">
            <a:spLocks noChangeArrowheads="1"/>
          </p:cNvSpPr>
          <p:nvPr/>
        </p:nvSpPr>
        <p:spPr bwMode="auto">
          <a:xfrm>
            <a:off x="1928813" y="3252788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Robyn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7424" name="TextBox 27"/>
          <p:cNvSpPr txBox="1">
            <a:spLocks noChangeArrowheads="1"/>
          </p:cNvSpPr>
          <p:nvPr/>
        </p:nvSpPr>
        <p:spPr bwMode="auto">
          <a:xfrm>
            <a:off x="3571875" y="1214438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Jack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715250" y="2428875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cxnSp>
        <p:nvCxnSpPr>
          <p:cNvPr id="33" name="Straight Connector 32"/>
          <p:cNvCxnSpPr>
            <a:stCxn id="30" idx="0"/>
          </p:cNvCxnSpPr>
          <p:nvPr/>
        </p:nvCxnSpPr>
        <p:spPr>
          <a:xfrm rot="5400000" flipH="1" flipV="1">
            <a:off x="7858919" y="2142331"/>
            <a:ext cx="57150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7" name="TextBox 34"/>
          <p:cNvSpPr txBox="1">
            <a:spLocks noChangeArrowheads="1"/>
          </p:cNvSpPr>
          <p:nvPr/>
        </p:nvSpPr>
        <p:spPr bwMode="auto">
          <a:xfrm>
            <a:off x="7715250" y="3214688"/>
            <a:ext cx="9286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John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43375" y="2428875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cxnSp>
        <p:nvCxnSpPr>
          <p:cNvPr id="55" name="Straight Connector 54"/>
          <p:cNvCxnSpPr>
            <a:stCxn id="45" idx="0"/>
          </p:cNvCxnSpPr>
          <p:nvPr/>
        </p:nvCxnSpPr>
        <p:spPr>
          <a:xfrm rot="5400000" flipH="1" flipV="1">
            <a:off x="4286251" y="2141537"/>
            <a:ext cx="571500" cy="3175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5572125" y="4857750"/>
            <a:ext cx="857250" cy="2857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17431" name="TextBox 62"/>
          <p:cNvSpPr txBox="1">
            <a:spLocks noChangeArrowheads="1"/>
          </p:cNvSpPr>
          <p:nvPr/>
        </p:nvSpPr>
        <p:spPr bwMode="auto">
          <a:xfrm>
            <a:off x="6500813" y="4741863"/>
            <a:ext cx="25003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Cystic Fibrosis (recessive) 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cxnSp>
        <p:nvCxnSpPr>
          <p:cNvPr id="79" name="Straight Connector 78"/>
          <p:cNvCxnSpPr/>
          <p:nvPr/>
        </p:nvCxnSpPr>
        <p:spPr>
          <a:xfrm rot="5400000" flipH="1" flipV="1">
            <a:off x="1215231" y="3356769"/>
            <a:ext cx="1000125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928688" y="3857625"/>
            <a:ext cx="2214562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1928813" y="57150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Cc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642938" y="25717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c c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84" name="TextBox 83"/>
          <p:cNvSpPr txBox="1">
            <a:spLocks noChangeArrowheads="1"/>
          </p:cNvSpPr>
          <p:nvPr/>
        </p:nvSpPr>
        <p:spPr bwMode="auto">
          <a:xfrm>
            <a:off x="3571875" y="547688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 Cc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85" name="TextBox 84"/>
          <p:cNvSpPr txBox="1">
            <a:spLocks noChangeArrowheads="1"/>
          </p:cNvSpPr>
          <p:nvPr/>
        </p:nvSpPr>
        <p:spPr bwMode="auto">
          <a:xfrm>
            <a:off x="4214813" y="25717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 C?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86" name="TextBox 85"/>
          <p:cNvSpPr txBox="1">
            <a:spLocks noChangeArrowheads="1"/>
          </p:cNvSpPr>
          <p:nvPr/>
        </p:nvSpPr>
        <p:spPr bwMode="auto">
          <a:xfrm>
            <a:off x="7786688" y="257175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 C?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500063" y="4429125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cxnSp>
        <p:nvCxnSpPr>
          <p:cNvPr id="88" name="Straight Connector 87"/>
          <p:cNvCxnSpPr>
            <a:stCxn id="87" idx="0"/>
          </p:cNvCxnSpPr>
          <p:nvPr/>
        </p:nvCxnSpPr>
        <p:spPr>
          <a:xfrm rot="5400000" flipH="1" flipV="1">
            <a:off x="642144" y="4144169"/>
            <a:ext cx="571500" cy="1588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714625" y="4429125"/>
            <a:ext cx="857250" cy="85725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cxnSp>
        <p:nvCxnSpPr>
          <p:cNvPr id="90" name="Straight Connector 89"/>
          <p:cNvCxnSpPr>
            <a:stCxn id="89" idx="0"/>
          </p:cNvCxnSpPr>
          <p:nvPr/>
        </p:nvCxnSpPr>
        <p:spPr>
          <a:xfrm rot="5400000" flipH="1" flipV="1">
            <a:off x="2856707" y="4144169"/>
            <a:ext cx="571500" cy="1587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>
            <a:spLocks noChangeArrowheads="1"/>
          </p:cNvSpPr>
          <p:nvPr/>
        </p:nvSpPr>
        <p:spPr bwMode="auto">
          <a:xfrm>
            <a:off x="642938" y="457200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Cc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92" name="TextBox 91"/>
          <p:cNvSpPr txBox="1">
            <a:spLocks noChangeArrowheads="1"/>
          </p:cNvSpPr>
          <p:nvPr/>
        </p:nvSpPr>
        <p:spPr bwMode="auto">
          <a:xfrm>
            <a:off x="2857500" y="4572000"/>
            <a:ext cx="857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Cc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93" name="TextBox 92"/>
          <p:cNvSpPr txBox="1">
            <a:spLocks noChangeArrowheads="1"/>
          </p:cNvSpPr>
          <p:nvPr/>
        </p:nvSpPr>
        <p:spPr bwMode="auto">
          <a:xfrm>
            <a:off x="2071688" y="2571750"/>
            <a:ext cx="2071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000000"/>
                </a:solidFill>
                <a:latin typeface="Constantia" pitchFamily="18" charset="0"/>
              </a:rPr>
              <a:t> C?</a:t>
            </a:r>
            <a:endParaRPr lang="en-CA" sz="2000" b="1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7446" name="TextBox 93"/>
          <p:cNvSpPr txBox="1">
            <a:spLocks noChangeArrowheads="1"/>
          </p:cNvSpPr>
          <p:nvPr/>
        </p:nvSpPr>
        <p:spPr bwMode="auto">
          <a:xfrm>
            <a:off x="571500" y="5214938"/>
            <a:ext cx="1500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Matt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7447" name="TextBox 95"/>
          <p:cNvSpPr txBox="1">
            <a:spLocks noChangeArrowheads="1"/>
          </p:cNvSpPr>
          <p:nvPr/>
        </p:nvSpPr>
        <p:spPr bwMode="auto">
          <a:xfrm>
            <a:off x="2786063" y="5214938"/>
            <a:ext cx="15001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400">
                <a:solidFill>
                  <a:srgbClr val="FFFFFF"/>
                </a:solidFill>
                <a:latin typeface="Constantia" pitchFamily="18" charset="0"/>
              </a:rPr>
              <a:t>Carl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  <p:bldP spid="84" grpId="0"/>
      <p:bldP spid="85" grpId="0"/>
      <p:bldP spid="86" grpId="0"/>
      <p:bldP spid="91" grpId="0"/>
      <p:bldP spid="92" grpId="0"/>
      <p:bldP spid="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Your Task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sz="4400" dirty="0" smtClean="0"/>
              <a:t>Complete Q# 2, 3, 4, 6, 7, 8 and 9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sz="4400" dirty="0" smtClean="0"/>
              <a:t>	(Pg. 22-23)</a:t>
            </a:r>
            <a:endParaRPr lang="en-CA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Green">
      <a:dk1>
        <a:srgbClr val="003A51"/>
      </a:dk1>
      <a:lt1>
        <a:srgbClr val="0086BC"/>
      </a:lt1>
      <a:dk2>
        <a:srgbClr val="3C7C28"/>
      </a:dk2>
      <a:lt2>
        <a:srgbClr val="FFFBBA"/>
      </a:lt2>
      <a:accent1>
        <a:srgbClr val="0F6FC6"/>
      </a:accent1>
      <a:accent2>
        <a:srgbClr val="003A51"/>
      </a:accent2>
      <a:accent3>
        <a:srgbClr val="0BD0D9"/>
      </a:accent3>
      <a:accent4>
        <a:srgbClr val="10CF9B"/>
      </a:accent4>
      <a:accent5>
        <a:srgbClr val="00B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3851</TotalTime>
  <Words>126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Garamond</vt:lpstr>
      <vt:lpstr>Arial</vt:lpstr>
      <vt:lpstr>Calibri</vt:lpstr>
      <vt:lpstr>Constantia</vt:lpstr>
      <vt:lpstr>Wingdings 2</vt:lpstr>
      <vt:lpstr>Flow</vt:lpstr>
      <vt:lpstr>Flow</vt:lpstr>
      <vt:lpstr>Flow</vt:lpstr>
      <vt:lpstr>Flow</vt:lpstr>
      <vt:lpstr>Slide 1</vt:lpstr>
      <vt:lpstr>Pedigree Charts</vt:lpstr>
      <vt:lpstr>Pedigree Charts</vt:lpstr>
      <vt:lpstr>Try This!</vt:lpstr>
      <vt:lpstr>Slide 5</vt:lpstr>
      <vt:lpstr>Your Task</vt:lpstr>
    </vt:vector>
  </TitlesOfParts>
  <Company>Cashmere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Michael Dowdall</dc:creator>
  <cp:keywords>Biology</cp:keywords>
  <cp:lastModifiedBy>Ministry of Education</cp:lastModifiedBy>
  <cp:revision>192</cp:revision>
  <dcterms:created xsi:type="dcterms:W3CDTF">2007-08-07T22:00:48Z</dcterms:created>
  <dcterms:modified xsi:type="dcterms:W3CDTF">2008-07-28T03:00:45Z</dcterms:modified>
</cp:coreProperties>
</file>